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4" r:id="rId6"/>
    <p:sldId id="265" r:id="rId7"/>
    <p:sldId id="259" r:id="rId8"/>
    <p:sldId id="261" r:id="rId9"/>
    <p:sldId id="262" r:id="rId10"/>
    <p:sldId id="263" r:id="rId11"/>
    <p:sldId id="266" r:id="rId12"/>
    <p:sldId id="26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2490" y="1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F2759D-7CEA-46AB-89CD-528FCC2ECA26}" type="datetimeFigureOut">
              <a:t>2024-08-26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4CBA2-37D9-468D-80DE-ECE942564646}" type="slidenum"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449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29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56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51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61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860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81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7229" y="1664155"/>
            <a:ext cx="8971228" cy="1939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13800" b="1" dirty="0">
                <a:solidFill>
                  <a:srgbClr val="FFFFFF"/>
                </a:solidFill>
                <a:latin typeface="Fraunces" pitchFamily="34" charset="0"/>
              </a:rPr>
              <a:t>STREETREE</a:t>
            </a:r>
            <a:endParaRPr lang="en-US" sz="6707" dirty="0"/>
          </a:p>
        </p:txBody>
      </p:sp>
      <p:sp>
        <p:nvSpPr>
          <p:cNvPr id="7" name="Text 4"/>
          <p:cNvSpPr/>
          <p:nvPr/>
        </p:nvSpPr>
        <p:spPr>
          <a:xfrm>
            <a:off x="864037" y="4156472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44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농락</a:t>
            </a:r>
            <a:endParaRPr lang="en-US" altLang="ko-KR" sz="2400" dirty="0">
              <a:solidFill>
                <a:srgbClr val="FFFF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9B7F51-D7DF-E3CD-995E-70883F576E6B}"/>
              </a:ext>
            </a:extLst>
          </p:cNvPr>
          <p:cNvSpPr txBox="1"/>
          <p:nvPr/>
        </p:nvSpPr>
        <p:spPr>
          <a:xfrm>
            <a:off x="637229" y="5195577"/>
            <a:ext cx="559391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류승엽</a:t>
            </a:r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32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벡엔드</a:t>
            </a:r>
            <a:endParaRPr lang="en-US" altLang="ko-KR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권태우</a:t>
            </a:r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기획 및 </a:t>
            </a:r>
            <a:r>
              <a:rPr lang="ko-KR" altLang="en-US" sz="32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프론트엔드</a:t>
            </a:r>
            <a:endParaRPr lang="en-US" altLang="ko-KR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양지민</a:t>
            </a:r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기획 및 </a:t>
            </a:r>
            <a:r>
              <a:rPr lang="ko-KR" altLang="en-US" sz="32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프론트엔드</a:t>
            </a:r>
            <a:endParaRPr lang="en-US" altLang="ko-KR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김태인</a:t>
            </a:r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배포</a:t>
            </a:r>
            <a:endParaRPr lang="en-US" altLang="ko-KR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Text 3"/>
          <p:cNvSpPr/>
          <p:nvPr/>
        </p:nvSpPr>
        <p:spPr>
          <a:xfrm>
            <a:off x="864037" y="207954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FFFFF"/>
                </a:solidFill>
                <a:latin typeface="Fraunces" pitchFamily="34" charset="0"/>
              </a:rPr>
              <a:t>AI</a:t>
            </a:r>
            <a:r>
              <a:rPr lang="ko-KR" altLang="en-US" sz="4860" b="1" dirty="0">
                <a:solidFill>
                  <a:srgbClr val="FFFFFF"/>
                </a:solidFill>
                <a:latin typeface="Fraunces" pitchFamily="34" charset="0"/>
              </a:rPr>
              <a:t>분석</a:t>
            </a:r>
            <a:endParaRPr lang="en-US" sz="486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221355"/>
            <a:ext cx="3225522" cy="987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10853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b="1" dirty="0">
                <a:solidFill>
                  <a:srgbClr val="FFFFFF"/>
                </a:solidFill>
                <a:latin typeface="Fraunces" pitchFamily="34" charset="0"/>
              </a:rPr>
              <a:t>리뷰 분석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110853" y="5113020"/>
            <a:ext cx="27318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체험</a:t>
            </a:r>
            <a:r>
              <a:rPr lang="en-US" altLang="ko-KR" sz="1944" dirty="0">
                <a:solidFill>
                  <a:srgbClr val="FFFFFF"/>
                </a:solidFill>
                <a:latin typeface="Nobile" pitchFamily="34" charset="0"/>
              </a:rPr>
              <a:t>/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봉사 활동 리뷰 분석</a:t>
            </a:r>
            <a:endParaRPr lang="en-US" sz="1944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559" y="3221355"/>
            <a:ext cx="3225641" cy="98750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336375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날</a:t>
            </a:r>
            <a:r>
              <a:rPr lang="ko-KR" alt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씨 분석</a:t>
            </a:r>
            <a:endParaRPr lang="en-US" sz="2430" dirty="0"/>
          </a:p>
        </p:txBody>
      </p:sp>
      <p:sp>
        <p:nvSpPr>
          <p:cNvPr id="12" name="Text 7"/>
          <p:cNvSpPr/>
          <p:nvPr/>
        </p:nvSpPr>
        <p:spPr>
          <a:xfrm>
            <a:off x="4336374" y="5113020"/>
            <a:ext cx="2978825" cy="7900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체험</a:t>
            </a:r>
            <a:r>
              <a:rPr lang="en-US" altLang="ko-KR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/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봉사 활동하기 좋은</a:t>
            </a:r>
            <a:endParaRPr lang="en-US" altLang="ko-KR" sz="1944" dirty="0">
              <a:solidFill>
                <a:srgbClr val="FFFFFF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날씨 분서</a:t>
            </a:r>
            <a:endParaRPr lang="en-US" sz="1944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221355"/>
            <a:ext cx="3225522" cy="98750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62017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dirty="0">
                <a:solidFill>
                  <a:schemeClr val="bg1"/>
                </a:solidFill>
              </a:rPr>
              <a:t>추천</a:t>
            </a:r>
            <a:r>
              <a:rPr lang="en-US" altLang="ko-KR" sz="2430" dirty="0">
                <a:solidFill>
                  <a:schemeClr val="bg1"/>
                </a:solidFill>
              </a:rPr>
              <a:t>	</a:t>
            </a:r>
            <a:endParaRPr lang="en-US" sz="2430" dirty="0">
              <a:solidFill>
                <a:schemeClr val="bg1"/>
              </a:solidFill>
            </a:endParaRPr>
          </a:p>
        </p:txBody>
      </p:sp>
      <p:sp>
        <p:nvSpPr>
          <p:cNvPr id="15" name="Text 9"/>
          <p:cNvSpPr/>
          <p:nvPr/>
        </p:nvSpPr>
        <p:spPr>
          <a:xfrm>
            <a:off x="7562017" y="5113020"/>
            <a:ext cx="273188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 err="1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분석후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순위대로 추천</a:t>
            </a:r>
            <a:endParaRPr lang="en-US" sz="1944" dirty="0"/>
          </a:p>
        </p:txBody>
      </p:sp>
      <p:sp>
        <p:nvSpPr>
          <p:cNvPr id="17" name="Text 10"/>
          <p:cNvSpPr/>
          <p:nvPr/>
        </p:nvSpPr>
        <p:spPr>
          <a:xfrm>
            <a:off x="10787539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8" name="Text 11"/>
          <p:cNvSpPr/>
          <p:nvPr/>
        </p:nvSpPr>
        <p:spPr>
          <a:xfrm>
            <a:off x="10787539" y="5113020"/>
            <a:ext cx="2732008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567559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Text 3"/>
          <p:cNvSpPr/>
          <p:nvPr/>
        </p:nvSpPr>
        <p:spPr>
          <a:xfrm>
            <a:off x="864037" y="207954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ko-KR" altLang="en-US" sz="4860" b="1" dirty="0">
                <a:solidFill>
                  <a:srgbClr val="FFFFFF"/>
                </a:solidFill>
                <a:latin typeface="Fraunces" pitchFamily="34" charset="0"/>
              </a:rPr>
              <a:t>커뮤니티</a:t>
            </a:r>
            <a:r>
              <a:rPr lang="en-US" altLang="ko-KR" sz="4860" b="1" dirty="0">
                <a:solidFill>
                  <a:srgbClr val="FFFFFF"/>
                </a:solidFill>
                <a:latin typeface="Fraunces" pitchFamily="34" charset="0"/>
              </a:rPr>
              <a:t>&amp;</a:t>
            </a:r>
            <a:r>
              <a:rPr lang="ko-KR" altLang="en-US" sz="4860" b="1" dirty="0">
                <a:solidFill>
                  <a:srgbClr val="FFFFFF"/>
                </a:solidFill>
                <a:latin typeface="Fraunces" pitchFamily="34" charset="0"/>
              </a:rPr>
              <a:t>소통</a:t>
            </a:r>
            <a:endParaRPr lang="en-US" sz="486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221355"/>
            <a:ext cx="3225522" cy="987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10853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b="1" dirty="0">
                <a:solidFill>
                  <a:srgbClr val="FFFFFF"/>
                </a:solidFill>
                <a:latin typeface="Fraunces" pitchFamily="34" charset="0"/>
              </a:rPr>
              <a:t>게시판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110853" y="5113020"/>
            <a:ext cx="27318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다양한 농업지식 공유</a:t>
            </a:r>
            <a:endParaRPr lang="en-US" sz="1944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559" y="3221355"/>
            <a:ext cx="3225641" cy="98750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033243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800" dirty="0">
                <a:solidFill>
                  <a:schemeClr val="bg1"/>
                </a:solidFill>
              </a:rPr>
              <a:t>이벤트 및 공지 기능</a:t>
            </a:r>
            <a:endParaRPr lang="en-US" sz="2430" dirty="0">
              <a:solidFill>
                <a:schemeClr val="bg1"/>
              </a:solidFill>
            </a:endParaRPr>
          </a:p>
        </p:txBody>
      </p:sp>
      <p:sp>
        <p:nvSpPr>
          <p:cNvPr id="12" name="Text 7"/>
          <p:cNvSpPr/>
          <p:nvPr/>
        </p:nvSpPr>
        <p:spPr>
          <a:xfrm>
            <a:off x="4336374" y="5113020"/>
            <a:ext cx="2978825" cy="7900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사용자들에게 중요한 정보제공</a:t>
            </a:r>
            <a:endParaRPr lang="en-US" sz="1944" dirty="0"/>
          </a:p>
        </p:txBody>
      </p:sp>
      <p:sp>
        <p:nvSpPr>
          <p:cNvPr id="14" name="Text 8"/>
          <p:cNvSpPr/>
          <p:nvPr/>
        </p:nvSpPr>
        <p:spPr>
          <a:xfrm>
            <a:off x="7562017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altLang="ko-KR" sz="2430" dirty="0">
                <a:solidFill>
                  <a:schemeClr val="bg1"/>
                </a:solidFill>
              </a:rPr>
              <a:t>	</a:t>
            </a:r>
            <a:endParaRPr lang="en-US" sz="2430" dirty="0">
              <a:solidFill>
                <a:schemeClr val="bg1"/>
              </a:solidFill>
            </a:endParaRPr>
          </a:p>
        </p:txBody>
      </p:sp>
      <p:sp>
        <p:nvSpPr>
          <p:cNvPr id="15" name="Text 9"/>
          <p:cNvSpPr/>
          <p:nvPr/>
        </p:nvSpPr>
        <p:spPr>
          <a:xfrm>
            <a:off x="7562017" y="5113020"/>
            <a:ext cx="273188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7" name="Text 10"/>
          <p:cNvSpPr/>
          <p:nvPr/>
        </p:nvSpPr>
        <p:spPr>
          <a:xfrm>
            <a:off x="10787539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8" name="Text 11"/>
          <p:cNvSpPr/>
          <p:nvPr/>
        </p:nvSpPr>
        <p:spPr>
          <a:xfrm>
            <a:off x="10787539" y="5113020"/>
            <a:ext cx="2732008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1309966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Text 3"/>
          <p:cNvSpPr/>
          <p:nvPr/>
        </p:nvSpPr>
        <p:spPr>
          <a:xfrm>
            <a:off x="864037" y="207954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ko-KR" altLang="en-US" sz="4860" b="1" dirty="0">
                <a:solidFill>
                  <a:srgbClr val="FFFFFF"/>
                </a:solidFill>
                <a:latin typeface="Fraunces" pitchFamily="34" charset="0"/>
              </a:rPr>
              <a:t>커뮤니티</a:t>
            </a:r>
            <a:r>
              <a:rPr lang="en-US" altLang="ko-KR" sz="4860" b="1" dirty="0">
                <a:solidFill>
                  <a:srgbClr val="FFFFFF"/>
                </a:solidFill>
                <a:latin typeface="Fraunces" pitchFamily="34" charset="0"/>
              </a:rPr>
              <a:t>&amp;</a:t>
            </a:r>
            <a:r>
              <a:rPr lang="ko-KR" altLang="en-US" sz="4860" b="1" dirty="0">
                <a:solidFill>
                  <a:srgbClr val="FFFFFF"/>
                </a:solidFill>
                <a:latin typeface="Fraunces" pitchFamily="34" charset="0"/>
              </a:rPr>
              <a:t>소통</a:t>
            </a:r>
            <a:endParaRPr lang="en-US" sz="486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0852" y="3221355"/>
            <a:ext cx="3225522" cy="987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10853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b="1" dirty="0">
                <a:solidFill>
                  <a:srgbClr val="FFFFFF"/>
                </a:solidFill>
                <a:latin typeface="Fraunces" pitchFamily="34" charset="0"/>
              </a:rPr>
              <a:t>리뷰 분석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110853" y="5113020"/>
            <a:ext cx="27318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체험</a:t>
            </a:r>
            <a:r>
              <a:rPr lang="en-US" altLang="ko-KR" sz="1944" dirty="0">
                <a:solidFill>
                  <a:srgbClr val="FFFFFF"/>
                </a:solidFill>
                <a:latin typeface="Nobile" pitchFamily="34" charset="0"/>
              </a:rPr>
              <a:t>/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봉사 활동 리뷰 분석</a:t>
            </a:r>
            <a:endParaRPr lang="en-US" sz="1944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559" y="3221355"/>
            <a:ext cx="3225641" cy="98750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336375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날</a:t>
            </a:r>
            <a:r>
              <a:rPr lang="ko-KR" alt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씨 분석</a:t>
            </a:r>
            <a:endParaRPr lang="en-US" sz="2430" dirty="0"/>
          </a:p>
        </p:txBody>
      </p:sp>
      <p:sp>
        <p:nvSpPr>
          <p:cNvPr id="12" name="Text 7"/>
          <p:cNvSpPr/>
          <p:nvPr/>
        </p:nvSpPr>
        <p:spPr>
          <a:xfrm>
            <a:off x="4336374" y="5113020"/>
            <a:ext cx="2978825" cy="7900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체험</a:t>
            </a:r>
            <a:r>
              <a:rPr lang="en-US" altLang="ko-KR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/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봉사 활동하기 좋은</a:t>
            </a:r>
            <a:endParaRPr lang="en-US" altLang="ko-KR" sz="1944" dirty="0">
              <a:solidFill>
                <a:srgbClr val="FFFFFF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날씨 분서</a:t>
            </a:r>
            <a:endParaRPr lang="en-US" sz="1944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221355"/>
            <a:ext cx="3225522" cy="98750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62017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dirty="0">
                <a:solidFill>
                  <a:schemeClr val="bg1"/>
                </a:solidFill>
              </a:rPr>
              <a:t>추천</a:t>
            </a:r>
            <a:r>
              <a:rPr lang="en-US" altLang="ko-KR" sz="2430" dirty="0">
                <a:solidFill>
                  <a:schemeClr val="bg1"/>
                </a:solidFill>
              </a:rPr>
              <a:t>	</a:t>
            </a:r>
            <a:endParaRPr lang="en-US" sz="2430" dirty="0">
              <a:solidFill>
                <a:schemeClr val="bg1"/>
              </a:solidFill>
            </a:endParaRPr>
          </a:p>
        </p:txBody>
      </p:sp>
      <p:sp>
        <p:nvSpPr>
          <p:cNvPr id="15" name="Text 9"/>
          <p:cNvSpPr/>
          <p:nvPr/>
        </p:nvSpPr>
        <p:spPr>
          <a:xfrm>
            <a:off x="7562017" y="5113020"/>
            <a:ext cx="273188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 err="1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분석후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순위대로 추천</a:t>
            </a:r>
            <a:endParaRPr lang="en-US" sz="1944" dirty="0"/>
          </a:p>
        </p:txBody>
      </p:sp>
      <p:sp>
        <p:nvSpPr>
          <p:cNvPr id="17" name="Text 10"/>
          <p:cNvSpPr/>
          <p:nvPr/>
        </p:nvSpPr>
        <p:spPr>
          <a:xfrm>
            <a:off x="10787539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8" name="Text 11"/>
          <p:cNvSpPr/>
          <p:nvPr/>
        </p:nvSpPr>
        <p:spPr>
          <a:xfrm>
            <a:off x="10787539" y="5113020"/>
            <a:ext cx="2732008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08B789E-31B6-029C-5124-EE377C7417E0}"/>
              </a:ext>
            </a:extLst>
          </p:cNvPr>
          <p:cNvSpPr/>
          <p:nvPr/>
        </p:nvSpPr>
        <p:spPr>
          <a:xfrm>
            <a:off x="-1905000" y="-685800"/>
            <a:ext cx="19621500" cy="95440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864964-2764-9FAD-04C0-88D19FFD801E}"/>
              </a:ext>
            </a:extLst>
          </p:cNvPr>
          <p:cNvSpPr txBox="1"/>
          <p:nvPr/>
        </p:nvSpPr>
        <p:spPr>
          <a:xfrm>
            <a:off x="1488936" y="2223820"/>
            <a:ext cx="148780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99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133767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Text 2"/>
          <p:cNvSpPr/>
          <p:nvPr/>
        </p:nvSpPr>
        <p:spPr>
          <a:xfrm>
            <a:off x="864037" y="238815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프로젝트 개요</a:t>
            </a:r>
            <a:endParaRPr lang="en-US" sz="486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3653433"/>
            <a:ext cx="617220" cy="61722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64037" y="4517469"/>
            <a:ext cx="294786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농업 체험</a:t>
            </a:r>
            <a:endParaRPr lang="en-US" sz="2430" dirty="0"/>
          </a:p>
        </p:txBody>
      </p:sp>
      <p:sp>
        <p:nvSpPr>
          <p:cNvPr id="7" name="Text 4"/>
          <p:cNvSpPr/>
          <p:nvPr/>
        </p:nvSpPr>
        <p:spPr>
          <a:xfrm>
            <a:off x="864037" y="5051346"/>
            <a:ext cx="2947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도시민들에게 진정한 농촌 경험 제공</a:t>
            </a:r>
            <a:endParaRPr lang="en-US" sz="1944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2189" y="3653433"/>
            <a:ext cx="617220" cy="61722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182189" y="4517469"/>
            <a:ext cx="294786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자원봉사</a:t>
            </a:r>
            <a:endParaRPr lang="en-US" sz="2430" dirty="0"/>
          </a:p>
        </p:txBody>
      </p:sp>
      <p:sp>
        <p:nvSpPr>
          <p:cNvPr id="10" name="Text 6"/>
          <p:cNvSpPr/>
          <p:nvPr/>
        </p:nvSpPr>
        <p:spPr>
          <a:xfrm>
            <a:off x="4182189" y="5051346"/>
            <a:ext cx="2947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지역사회와 연계한 의미 있는 활동</a:t>
            </a:r>
            <a:endParaRPr lang="en-US" sz="1944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342" y="3653433"/>
            <a:ext cx="617220" cy="61722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00342" y="4517469"/>
            <a:ext cx="294786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청년 지원</a:t>
            </a:r>
            <a:endParaRPr lang="en-US" sz="2430" dirty="0"/>
          </a:p>
        </p:txBody>
      </p:sp>
      <p:sp>
        <p:nvSpPr>
          <p:cNvPr id="13" name="Text 8"/>
          <p:cNvSpPr/>
          <p:nvPr/>
        </p:nvSpPr>
        <p:spPr>
          <a:xfrm>
            <a:off x="7500342" y="5051346"/>
            <a:ext cx="2947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귀농 프로그램으로 청년 유입 촉진</a:t>
            </a:r>
            <a:endParaRPr lang="en-US" sz="1944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18495" y="3653433"/>
            <a:ext cx="617220" cy="61722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818495" y="4517469"/>
            <a:ext cx="294786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지역 활성화</a:t>
            </a:r>
            <a:endParaRPr lang="en-US" sz="2430" dirty="0"/>
          </a:p>
        </p:txBody>
      </p:sp>
      <p:sp>
        <p:nvSpPr>
          <p:cNvPr id="16" name="Text 10"/>
          <p:cNvSpPr/>
          <p:nvPr/>
        </p:nvSpPr>
        <p:spPr>
          <a:xfrm>
            <a:off x="10818495" y="5051346"/>
            <a:ext cx="2947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농산물 판매와 관광으로 경제 성장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01447" y="626031"/>
            <a:ext cx="5687616" cy="7109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98"/>
              </a:lnSpc>
              <a:buNone/>
            </a:pPr>
            <a:r>
              <a:rPr lang="en-US" sz="4478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프로젝트 목표</a:t>
            </a:r>
            <a:endParaRPr lang="en-US" sz="4478" dirty="0"/>
          </a:p>
        </p:txBody>
      </p:sp>
      <p:sp>
        <p:nvSpPr>
          <p:cNvPr id="7" name="Shape 4"/>
          <p:cNvSpPr/>
          <p:nvPr/>
        </p:nvSpPr>
        <p:spPr>
          <a:xfrm>
            <a:off x="1427440" y="1678186"/>
            <a:ext cx="30480" cy="5925264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</p:sp>
      <p:sp>
        <p:nvSpPr>
          <p:cNvPr id="8" name="Shape 5"/>
          <p:cNvSpPr/>
          <p:nvPr/>
        </p:nvSpPr>
        <p:spPr>
          <a:xfrm>
            <a:off x="1668125" y="2174677"/>
            <a:ext cx="796171" cy="30480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</p:sp>
      <p:sp>
        <p:nvSpPr>
          <p:cNvPr id="9" name="Shape 6"/>
          <p:cNvSpPr/>
          <p:nvPr/>
        </p:nvSpPr>
        <p:spPr>
          <a:xfrm>
            <a:off x="1186755" y="1934051"/>
            <a:ext cx="511850" cy="511850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</p:sp>
      <p:sp>
        <p:nvSpPr>
          <p:cNvPr id="10" name="Text 7"/>
          <p:cNvSpPr/>
          <p:nvPr/>
        </p:nvSpPr>
        <p:spPr>
          <a:xfrm>
            <a:off x="1357491" y="2019300"/>
            <a:ext cx="170259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7"/>
              </a:lnSpc>
              <a:buNone/>
            </a:pPr>
            <a:r>
              <a:rPr lang="en-US" sz="2687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87" dirty="0"/>
          </a:p>
        </p:txBody>
      </p:sp>
      <p:sp>
        <p:nvSpPr>
          <p:cNvPr id="11" name="Text 8"/>
          <p:cNvSpPr/>
          <p:nvPr/>
        </p:nvSpPr>
        <p:spPr>
          <a:xfrm>
            <a:off x="2693908" y="1905595"/>
            <a:ext cx="2843808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23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문화 체험</a:t>
            </a:r>
            <a:endParaRPr lang="en-US" sz="2239" dirty="0"/>
          </a:p>
        </p:txBody>
      </p:sp>
      <p:sp>
        <p:nvSpPr>
          <p:cNvPr id="12" name="Text 9"/>
          <p:cNvSpPr/>
          <p:nvPr/>
        </p:nvSpPr>
        <p:spPr>
          <a:xfrm>
            <a:off x="2693908" y="2397562"/>
            <a:ext cx="10835045" cy="3639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66"/>
              </a:lnSpc>
              <a:buNone/>
            </a:pPr>
            <a:r>
              <a:rPr lang="en-US" sz="179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의성 농촌 문화 직접 경험</a:t>
            </a:r>
            <a:endParaRPr lang="en-US" sz="1791" dirty="0"/>
          </a:p>
        </p:txBody>
      </p:sp>
      <p:sp>
        <p:nvSpPr>
          <p:cNvPr id="13" name="Shape 10"/>
          <p:cNvSpPr/>
          <p:nvPr/>
        </p:nvSpPr>
        <p:spPr>
          <a:xfrm>
            <a:off x="1668125" y="3712845"/>
            <a:ext cx="796171" cy="30480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</p:sp>
      <p:sp>
        <p:nvSpPr>
          <p:cNvPr id="14" name="Shape 11"/>
          <p:cNvSpPr/>
          <p:nvPr/>
        </p:nvSpPr>
        <p:spPr>
          <a:xfrm>
            <a:off x="1186755" y="3472220"/>
            <a:ext cx="511850" cy="511850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</p:sp>
      <p:sp>
        <p:nvSpPr>
          <p:cNvPr id="15" name="Text 12"/>
          <p:cNvSpPr/>
          <p:nvPr/>
        </p:nvSpPr>
        <p:spPr>
          <a:xfrm>
            <a:off x="1331178" y="3557468"/>
            <a:ext cx="223004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7"/>
              </a:lnSpc>
              <a:buNone/>
            </a:pPr>
            <a:r>
              <a:rPr lang="en-US" sz="2687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87" dirty="0"/>
          </a:p>
        </p:txBody>
      </p:sp>
      <p:sp>
        <p:nvSpPr>
          <p:cNvPr id="16" name="Text 13"/>
          <p:cNvSpPr/>
          <p:nvPr/>
        </p:nvSpPr>
        <p:spPr>
          <a:xfrm>
            <a:off x="2693908" y="3443764"/>
            <a:ext cx="2843808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23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경제 활성화</a:t>
            </a:r>
            <a:endParaRPr lang="en-US" sz="2239" dirty="0"/>
          </a:p>
        </p:txBody>
      </p:sp>
      <p:sp>
        <p:nvSpPr>
          <p:cNvPr id="17" name="Text 14"/>
          <p:cNvSpPr/>
          <p:nvPr/>
        </p:nvSpPr>
        <p:spPr>
          <a:xfrm>
            <a:off x="2693908" y="3935730"/>
            <a:ext cx="10835045" cy="3639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66"/>
              </a:lnSpc>
              <a:buNone/>
            </a:pPr>
            <a:r>
              <a:rPr lang="en-US" sz="179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지역 농산물 판매 및 관광 증대</a:t>
            </a:r>
            <a:endParaRPr lang="en-US" sz="1791" dirty="0"/>
          </a:p>
        </p:txBody>
      </p:sp>
      <p:sp>
        <p:nvSpPr>
          <p:cNvPr id="18" name="Shape 15"/>
          <p:cNvSpPr/>
          <p:nvPr/>
        </p:nvSpPr>
        <p:spPr>
          <a:xfrm>
            <a:off x="1668125" y="5251013"/>
            <a:ext cx="796171" cy="30480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</p:sp>
      <p:sp>
        <p:nvSpPr>
          <p:cNvPr id="19" name="Shape 16"/>
          <p:cNvSpPr/>
          <p:nvPr/>
        </p:nvSpPr>
        <p:spPr>
          <a:xfrm>
            <a:off x="1186755" y="5010388"/>
            <a:ext cx="511850" cy="511850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</p:sp>
      <p:sp>
        <p:nvSpPr>
          <p:cNvPr id="20" name="Text 17"/>
          <p:cNvSpPr/>
          <p:nvPr/>
        </p:nvSpPr>
        <p:spPr>
          <a:xfrm>
            <a:off x="1339632" y="5095637"/>
            <a:ext cx="206097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7"/>
              </a:lnSpc>
              <a:buNone/>
            </a:pPr>
            <a:r>
              <a:rPr lang="en-US" sz="2687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687" dirty="0"/>
          </a:p>
        </p:txBody>
      </p:sp>
      <p:sp>
        <p:nvSpPr>
          <p:cNvPr id="21" name="Text 18"/>
          <p:cNvSpPr/>
          <p:nvPr/>
        </p:nvSpPr>
        <p:spPr>
          <a:xfrm>
            <a:off x="2693908" y="4981932"/>
            <a:ext cx="2843808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23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청년 유치</a:t>
            </a:r>
            <a:endParaRPr lang="en-US" sz="2239" dirty="0"/>
          </a:p>
        </p:txBody>
      </p:sp>
      <p:sp>
        <p:nvSpPr>
          <p:cNvPr id="22" name="Text 19"/>
          <p:cNvSpPr/>
          <p:nvPr/>
        </p:nvSpPr>
        <p:spPr>
          <a:xfrm>
            <a:off x="2693908" y="5473898"/>
            <a:ext cx="10835045" cy="3639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66"/>
              </a:lnSpc>
              <a:buNone/>
            </a:pPr>
            <a:r>
              <a:rPr lang="en-US" sz="179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청년 창업 지원 및 귀농 촉진</a:t>
            </a:r>
            <a:endParaRPr lang="en-US" sz="1791" dirty="0"/>
          </a:p>
        </p:txBody>
      </p:sp>
      <p:sp>
        <p:nvSpPr>
          <p:cNvPr id="23" name="Shape 20"/>
          <p:cNvSpPr/>
          <p:nvPr/>
        </p:nvSpPr>
        <p:spPr>
          <a:xfrm>
            <a:off x="1668125" y="6789182"/>
            <a:ext cx="796171" cy="30480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</p:sp>
      <p:sp>
        <p:nvSpPr>
          <p:cNvPr id="24" name="Shape 21"/>
          <p:cNvSpPr/>
          <p:nvPr/>
        </p:nvSpPr>
        <p:spPr>
          <a:xfrm>
            <a:off x="1186755" y="6548557"/>
            <a:ext cx="511850" cy="511850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</p:sp>
      <p:sp>
        <p:nvSpPr>
          <p:cNvPr id="25" name="Text 22"/>
          <p:cNvSpPr/>
          <p:nvPr/>
        </p:nvSpPr>
        <p:spPr>
          <a:xfrm>
            <a:off x="1326773" y="6633805"/>
            <a:ext cx="231815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7"/>
              </a:lnSpc>
              <a:buNone/>
            </a:pPr>
            <a:r>
              <a:rPr lang="en-US" sz="2687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4</a:t>
            </a:r>
            <a:endParaRPr lang="en-US" sz="2687" dirty="0"/>
          </a:p>
        </p:txBody>
      </p:sp>
      <p:sp>
        <p:nvSpPr>
          <p:cNvPr id="26" name="Text 23"/>
          <p:cNvSpPr/>
          <p:nvPr/>
        </p:nvSpPr>
        <p:spPr>
          <a:xfrm>
            <a:off x="2693908" y="6520101"/>
            <a:ext cx="2843808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23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고용 창출</a:t>
            </a:r>
            <a:endParaRPr lang="en-US" sz="2239" dirty="0"/>
          </a:p>
        </p:txBody>
      </p:sp>
      <p:sp>
        <p:nvSpPr>
          <p:cNvPr id="27" name="Text 24"/>
          <p:cNvSpPr/>
          <p:nvPr/>
        </p:nvSpPr>
        <p:spPr>
          <a:xfrm>
            <a:off x="2693908" y="7012067"/>
            <a:ext cx="10835045" cy="3639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66"/>
              </a:lnSpc>
              <a:buNone/>
            </a:pPr>
            <a:r>
              <a:rPr lang="en-US" sz="179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지역 주민 일자리 확대</a:t>
            </a:r>
            <a:endParaRPr lang="en-US" sz="179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7CF6C5A4-F62B-D441-1747-7D5F7B7E1C5E}"/>
              </a:ext>
            </a:extLst>
          </p:cNvPr>
          <p:cNvSpPr/>
          <p:nvPr/>
        </p:nvSpPr>
        <p:spPr>
          <a:xfrm>
            <a:off x="864037" y="2095500"/>
            <a:ext cx="3441263" cy="12192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기획 및 프론트</a:t>
            </a:r>
          </a:p>
        </p:txBody>
      </p:sp>
      <p:sp>
        <p:nvSpPr>
          <p:cNvPr id="2" name="Shape 0"/>
          <p:cNvSpPr/>
          <p:nvPr/>
        </p:nvSpPr>
        <p:spPr>
          <a:xfrm>
            <a:off x="6905" y="-77271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571500" y="9867900"/>
            <a:ext cx="14630400" cy="82296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CADBE85-FA54-F056-6D09-A371CCBFE41D}"/>
              </a:ext>
            </a:extLst>
          </p:cNvPr>
          <p:cNvGrpSpPr/>
          <p:nvPr/>
        </p:nvGrpSpPr>
        <p:grpSpPr>
          <a:xfrm>
            <a:off x="16497895" y="3667363"/>
            <a:ext cx="8407480" cy="2126218"/>
            <a:chOff x="5372695" y="3702844"/>
            <a:chExt cx="8407480" cy="2126218"/>
          </a:xfrm>
        </p:grpSpPr>
        <p:sp>
          <p:nvSpPr>
            <p:cNvPr id="9" name="Text 7"/>
            <p:cNvSpPr/>
            <p:nvPr/>
          </p:nvSpPr>
          <p:spPr>
            <a:xfrm>
              <a:off x="5372695" y="3702844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038"/>
                </a:lnSpc>
                <a:buNone/>
              </a:pPr>
              <a:r>
                <a:rPr lang="en-US" sz="2430" b="1" dirty="0">
                  <a:solidFill>
                    <a:srgbClr val="000000"/>
                  </a:solidFill>
                  <a:latin typeface="Fraunces" pitchFamily="34" charset="0"/>
                  <a:ea typeface="Fraunces" pitchFamily="34" charset="-122"/>
                  <a:cs typeface="Fraunces" pitchFamily="34" charset="-120"/>
                </a:rPr>
                <a:t>자원 봉사자</a:t>
              </a:r>
              <a:endParaRPr lang="en-US" sz="2430" dirty="0"/>
            </a:p>
          </p:txBody>
        </p:sp>
        <p:sp>
          <p:nvSpPr>
            <p:cNvPr id="10" name="Text 8"/>
            <p:cNvSpPr/>
            <p:nvPr/>
          </p:nvSpPr>
          <p:spPr>
            <a:xfrm>
              <a:off x="5372695" y="4335423"/>
              <a:ext cx="3898821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110"/>
                </a:lnSpc>
                <a:buNone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지역 사회 및 외부 봉사자</a:t>
              </a:r>
              <a:endParaRPr lang="en-US" sz="1944" dirty="0"/>
            </a:p>
          </p:txBody>
        </p:sp>
        <p:sp>
          <p:nvSpPr>
            <p:cNvPr id="11" name="Text 9"/>
            <p:cNvSpPr/>
            <p:nvPr/>
          </p:nvSpPr>
          <p:spPr>
            <a:xfrm>
              <a:off x="5767626" y="4952643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의성 지역 주민</a:t>
              </a:r>
              <a:endParaRPr lang="en-US" sz="1944" dirty="0"/>
            </a:p>
          </p:txBody>
        </p:sp>
        <p:sp>
          <p:nvSpPr>
            <p:cNvPr id="12" name="Text 10"/>
            <p:cNvSpPr/>
            <p:nvPr/>
          </p:nvSpPr>
          <p:spPr>
            <a:xfrm>
              <a:off x="5767626" y="5434013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사회 공헌에 관심 있는 개인/단체</a:t>
              </a:r>
              <a:endParaRPr lang="en-US" sz="1944" dirty="0"/>
            </a:p>
          </p:txBody>
        </p:sp>
        <p:sp>
          <p:nvSpPr>
            <p:cNvPr id="13" name="Text 11"/>
            <p:cNvSpPr/>
            <p:nvPr/>
          </p:nvSpPr>
          <p:spPr>
            <a:xfrm>
              <a:off x="9881354" y="3702844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038"/>
                </a:lnSpc>
                <a:buNone/>
              </a:pPr>
              <a:r>
                <a:rPr lang="en-US" sz="2430" b="1" dirty="0">
                  <a:solidFill>
                    <a:srgbClr val="000000"/>
                  </a:solidFill>
                  <a:latin typeface="Fraunces" pitchFamily="34" charset="0"/>
                  <a:ea typeface="Fraunces" pitchFamily="34" charset="-122"/>
                  <a:cs typeface="Fraunces" pitchFamily="34" charset="-120"/>
                </a:rPr>
                <a:t>청년</a:t>
              </a:r>
              <a:endParaRPr lang="en-US" sz="2430" dirty="0"/>
            </a:p>
          </p:txBody>
        </p:sp>
        <p:sp>
          <p:nvSpPr>
            <p:cNvPr id="14" name="Text 12"/>
            <p:cNvSpPr/>
            <p:nvPr/>
          </p:nvSpPr>
          <p:spPr>
            <a:xfrm>
              <a:off x="9881354" y="4335423"/>
              <a:ext cx="3898821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110"/>
                </a:lnSpc>
                <a:buNone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20-30대 농촌 유입 희망자</a:t>
              </a:r>
              <a:endParaRPr lang="en-US" sz="1944" dirty="0"/>
            </a:p>
          </p:txBody>
        </p:sp>
        <p:sp>
          <p:nvSpPr>
            <p:cNvPr id="15" name="Text 13"/>
            <p:cNvSpPr/>
            <p:nvPr/>
          </p:nvSpPr>
          <p:spPr>
            <a:xfrm>
              <a:off x="10276284" y="4952643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귀농을 고려하는 청년</a:t>
              </a:r>
              <a:endParaRPr lang="en-US" sz="1944" dirty="0"/>
            </a:p>
          </p:txBody>
        </p:sp>
        <p:sp>
          <p:nvSpPr>
            <p:cNvPr id="16" name="Text 14"/>
            <p:cNvSpPr/>
            <p:nvPr/>
          </p:nvSpPr>
          <p:spPr>
            <a:xfrm>
              <a:off x="10276284" y="5434013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농업 창업에 관심 있는 청년</a:t>
              </a:r>
              <a:endParaRPr lang="en-US" sz="1944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15892DA-2895-1E65-5E51-3D9298387B84}"/>
              </a:ext>
            </a:extLst>
          </p:cNvPr>
          <p:cNvGrpSpPr/>
          <p:nvPr/>
        </p:nvGrpSpPr>
        <p:grpSpPr>
          <a:xfrm>
            <a:off x="737413" y="601592"/>
            <a:ext cx="6172200" cy="1175802"/>
            <a:chOff x="864037" y="2152410"/>
            <a:chExt cx="6172200" cy="1175802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E265D0EA-CB63-328B-B9CE-D1B67163E40A}"/>
                </a:ext>
              </a:extLst>
            </p:cNvPr>
            <p:cNvSpPr/>
            <p:nvPr/>
          </p:nvSpPr>
          <p:spPr>
            <a:xfrm>
              <a:off x="864038" y="2152410"/>
              <a:ext cx="3441262" cy="117580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 2"/>
            <p:cNvSpPr/>
            <p:nvPr/>
          </p:nvSpPr>
          <p:spPr>
            <a:xfrm>
              <a:off x="864037" y="2314218"/>
              <a:ext cx="6172200" cy="771525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6075"/>
                </a:lnSpc>
                <a:buNone/>
              </a:pPr>
              <a:r>
                <a:rPr lang="en-US" sz="4860" b="1" dirty="0">
                  <a:solidFill>
                    <a:srgbClr val="000000"/>
                  </a:solidFill>
                  <a:latin typeface="Fraunces" pitchFamily="34" charset="0"/>
                  <a:ea typeface="Fraunces" pitchFamily="34" charset="-122"/>
                  <a:cs typeface="Fraunces" pitchFamily="34" charset="-120"/>
                </a:rPr>
                <a:t>사용자 타겟</a:t>
              </a:r>
              <a:endParaRPr lang="en-US" sz="4860" dirty="0"/>
            </a:p>
          </p:txBody>
        </p:sp>
      </p:grp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1701390-8004-8B9C-9360-98E4836BA40C}"/>
              </a:ext>
            </a:extLst>
          </p:cNvPr>
          <p:cNvSpPr/>
          <p:nvPr/>
        </p:nvSpPr>
        <p:spPr>
          <a:xfrm>
            <a:off x="327838" y="3067540"/>
            <a:ext cx="5044857" cy="38671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E367786-6CFC-F2C2-46BD-AFEF93A82D2E}"/>
              </a:ext>
            </a:extLst>
          </p:cNvPr>
          <p:cNvGrpSpPr/>
          <p:nvPr/>
        </p:nvGrpSpPr>
        <p:grpSpPr>
          <a:xfrm>
            <a:off x="864037" y="3702844"/>
            <a:ext cx="3898821" cy="2126218"/>
            <a:chOff x="864037" y="3702844"/>
            <a:chExt cx="3898821" cy="2126218"/>
          </a:xfrm>
        </p:grpSpPr>
        <p:sp>
          <p:nvSpPr>
            <p:cNvPr id="5" name="Text 3"/>
            <p:cNvSpPr/>
            <p:nvPr/>
          </p:nvSpPr>
          <p:spPr>
            <a:xfrm>
              <a:off x="864037" y="3702844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038"/>
                </a:lnSpc>
                <a:buNone/>
              </a:pPr>
              <a:r>
                <a:rPr lang="en-US" sz="2430" b="1" dirty="0">
                  <a:solidFill>
                    <a:srgbClr val="000000"/>
                  </a:solidFill>
                  <a:latin typeface="Fraunces" pitchFamily="34" charset="0"/>
                  <a:ea typeface="Fraunces" pitchFamily="34" charset="-122"/>
                  <a:cs typeface="Fraunces" pitchFamily="34" charset="-120"/>
                </a:rPr>
                <a:t>농촌 체험 희망자</a:t>
              </a:r>
              <a:endParaRPr lang="en-US" sz="2430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864037" y="4335423"/>
              <a:ext cx="3898821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110"/>
                </a:lnSpc>
                <a:buNone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도시 거주자 및 관광객</a:t>
              </a:r>
              <a:endParaRPr lang="en-US" sz="1944" dirty="0"/>
            </a:p>
          </p:txBody>
        </p:sp>
        <p:sp>
          <p:nvSpPr>
            <p:cNvPr id="7" name="Text 5"/>
            <p:cNvSpPr/>
            <p:nvPr/>
          </p:nvSpPr>
          <p:spPr>
            <a:xfrm>
              <a:off x="1258967" y="4952643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일상 탈출을 원하는 도시민</a:t>
              </a:r>
              <a:endParaRPr lang="en-US" sz="1944" dirty="0"/>
            </a:p>
          </p:txBody>
        </p:sp>
        <p:sp>
          <p:nvSpPr>
            <p:cNvPr id="8" name="Text 6"/>
            <p:cNvSpPr/>
            <p:nvPr/>
          </p:nvSpPr>
          <p:spPr>
            <a:xfrm>
              <a:off x="1258967" y="5434013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농촌 문화에 관심 있는 관광객</a:t>
              </a:r>
              <a:endParaRPr lang="en-US" sz="1944"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7CF6C5A4-F62B-D441-1747-7D5F7B7E1C5E}"/>
              </a:ext>
            </a:extLst>
          </p:cNvPr>
          <p:cNvSpPr/>
          <p:nvPr/>
        </p:nvSpPr>
        <p:spPr>
          <a:xfrm>
            <a:off x="864037" y="2095500"/>
            <a:ext cx="3441263" cy="12192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기획 및 프론트</a:t>
            </a:r>
          </a:p>
        </p:txBody>
      </p:sp>
      <p:sp>
        <p:nvSpPr>
          <p:cNvPr id="2" name="Shape 0"/>
          <p:cNvSpPr/>
          <p:nvPr/>
        </p:nvSpPr>
        <p:spPr>
          <a:xfrm>
            <a:off x="6904" y="-93703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571500" y="9867900"/>
            <a:ext cx="14630400" cy="82296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13" name="Text 11"/>
          <p:cNvSpPr/>
          <p:nvPr/>
        </p:nvSpPr>
        <p:spPr>
          <a:xfrm>
            <a:off x="21006554" y="366736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청년</a:t>
            </a:r>
            <a:endParaRPr lang="en-US" sz="2430" dirty="0"/>
          </a:p>
        </p:txBody>
      </p:sp>
      <p:sp>
        <p:nvSpPr>
          <p:cNvPr id="14" name="Text 12"/>
          <p:cNvSpPr/>
          <p:nvPr/>
        </p:nvSpPr>
        <p:spPr>
          <a:xfrm>
            <a:off x="21006554" y="4299942"/>
            <a:ext cx="389882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20-30대 농촌 유입 희망자</a:t>
            </a:r>
            <a:endParaRPr lang="en-US" sz="1944" dirty="0"/>
          </a:p>
        </p:txBody>
      </p:sp>
      <p:sp>
        <p:nvSpPr>
          <p:cNvPr id="15" name="Text 13"/>
          <p:cNvSpPr/>
          <p:nvPr/>
        </p:nvSpPr>
        <p:spPr>
          <a:xfrm>
            <a:off x="21401484" y="4917162"/>
            <a:ext cx="350389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귀농을 고려하는 청년</a:t>
            </a:r>
            <a:endParaRPr lang="en-US" sz="1944" dirty="0"/>
          </a:p>
        </p:txBody>
      </p:sp>
      <p:sp>
        <p:nvSpPr>
          <p:cNvPr id="16" name="Text 14"/>
          <p:cNvSpPr/>
          <p:nvPr/>
        </p:nvSpPr>
        <p:spPr>
          <a:xfrm>
            <a:off x="21401484" y="5398532"/>
            <a:ext cx="350389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농업 창업에 관심 있는 청년</a:t>
            </a:r>
            <a:endParaRPr lang="en-US" sz="1944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15892DA-2895-1E65-5E51-3D9298387B84}"/>
              </a:ext>
            </a:extLst>
          </p:cNvPr>
          <p:cNvGrpSpPr/>
          <p:nvPr/>
        </p:nvGrpSpPr>
        <p:grpSpPr>
          <a:xfrm>
            <a:off x="737413" y="601592"/>
            <a:ext cx="6172200" cy="1175802"/>
            <a:chOff x="864037" y="2152410"/>
            <a:chExt cx="6172200" cy="1175802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E265D0EA-CB63-328B-B9CE-D1B67163E40A}"/>
                </a:ext>
              </a:extLst>
            </p:cNvPr>
            <p:cNvSpPr/>
            <p:nvPr/>
          </p:nvSpPr>
          <p:spPr>
            <a:xfrm>
              <a:off x="864038" y="2152410"/>
              <a:ext cx="3441262" cy="117580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 2"/>
            <p:cNvSpPr/>
            <p:nvPr/>
          </p:nvSpPr>
          <p:spPr>
            <a:xfrm>
              <a:off x="864037" y="2314218"/>
              <a:ext cx="6172200" cy="771525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6075"/>
                </a:lnSpc>
                <a:buNone/>
              </a:pPr>
              <a:r>
                <a:rPr lang="en-US" sz="4860" b="1" dirty="0">
                  <a:solidFill>
                    <a:srgbClr val="000000"/>
                  </a:solidFill>
                  <a:latin typeface="Fraunces" pitchFamily="34" charset="0"/>
                  <a:ea typeface="Fraunces" pitchFamily="34" charset="-122"/>
                  <a:cs typeface="Fraunces" pitchFamily="34" charset="-120"/>
                </a:rPr>
                <a:t>사용자 타겟</a:t>
              </a:r>
              <a:endParaRPr lang="en-US" sz="4860" dirty="0"/>
            </a:p>
          </p:txBody>
        </p:sp>
      </p:grp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1701390-8004-8B9C-9360-98E4836BA40C}"/>
              </a:ext>
            </a:extLst>
          </p:cNvPr>
          <p:cNvSpPr/>
          <p:nvPr/>
        </p:nvSpPr>
        <p:spPr>
          <a:xfrm>
            <a:off x="4997141" y="2954297"/>
            <a:ext cx="5044857" cy="38671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0B56D42-6C66-1081-D746-9BEB158B8BAE}"/>
              </a:ext>
            </a:extLst>
          </p:cNvPr>
          <p:cNvGrpSpPr/>
          <p:nvPr/>
        </p:nvGrpSpPr>
        <p:grpSpPr>
          <a:xfrm>
            <a:off x="5372694" y="3860244"/>
            <a:ext cx="3898821" cy="2126218"/>
            <a:chOff x="16497895" y="3667363"/>
            <a:chExt cx="3898821" cy="2126218"/>
          </a:xfrm>
        </p:grpSpPr>
        <p:sp>
          <p:nvSpPr>
            <p:cNvPr id="9" name="Text 7"/>
            <p:cNvSpPr/>
            <p:nvPr/>
          </p:nvSpPr>
          <p:spPr>
            <a:xfrm>
              <a:off x="16497895" y="3667363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038"/>
                </a:lnSpc>
                <a:buNone/>
              </a:pPr>
              <a:r>
                <a:rPr lang="en-US" sz="2430" b="1" dirty="0">
                  <a:solidFill>
                    <a:srgbClr val="000000"/>
                  </a:solidFill>
                  <a:latin typeface="Fraunces" pitchFamily="34" charset="0"/>
                  <a:ea typeface="Fraunces" pitchFamily="34" charset="-122"/>
                  <a:cs typeface="Fraunces" pitchFamily="34" charset="-120"/>
                </a:rPr>
                <a:t>자원 봉사자</a:t>
              </a:r>
              <a:endParaRPr lang="en-US" sz="2430" dirty="0"/>
            </a:p>
          </p:txBody>
        </p:sp>
        <p:sp>
          <p:nvSpPr>
            <p:cNvPr id="10" name="Text 8"/>
            <p:cNvSpPr/>
            <p:nvPr/>
          </p:nvSpPr>
          <p:spPr>
            <a:xfrm>
              <a:off x="16497895" y="4299942"/>
              <a:ext cx="3898821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110"/>
                </a:lnSpc>
                <a:buNone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지역 사회 및 외부 봉사자</a:t>
              </a:r>
              <a:endParaRPr lang="en-US" sz="1944" dirty="0"/>
            </a:p>
          </p:txBody>
        </p:sp>
        <p:sp>
          <p:nvSpPr>
            <p:cNvPr id="11" name="Text 9"/>
            <p:cNvSpPr/>
            <p:nvPr/>
          </p:nvSpPr>
          <p:spPr>
            <a:xfrm>
              <a:off x="16892826" y="4917162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의성 지역 주민</a:t>
              </a:r>
              <a:endParaRPr lang="en-US" sz="1944" dirty="0"/>
            </a:p>
          </p:txBody>
        </p:sp>
        <p:sp>
          <p:nvSpPr>
            <p:cNvPr id="12" name="Text 10"/>
            <p:cNvSpPr/>
            <p:nvPr/>
          </p:nvSpPr>
          <p:spPr>
            <a:xfrm>
              <a:off x="16892826" y="5398532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사회 공헌에 관심 있는 개인/단체</a:t>
              </a:r>
              <a:endParaRPr lang="en-US" sz="1944" dirty="0"/>
            </a:p>
          </p:txBody>
        </p:sp>
      </p:grpSp>
    </p:spTree>
    <p:extLst>
      <p:ext uri="{BB962C8B-B14F-4D97-AF65-F5344CB8AC3E}">
        <p14:creationId xmlns:p14="http://schemas.microsoft.com/office/powerpoint/2010/main" val="1090664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7CF6C5A4-F62B-D441-1747-7D5F7B7E1C5E}"/>
              </a:ext>
            </a:extLst>
          </p:cNvPr>
          <p:cNvSpPr/>
          <p:nvPr/>
        </p:nvSpPr>
        <p:spPr>
          <a:xfrm>
            <a:off x="864037" y="2095500"/>
            <a:ext cx="3441263" cy="12192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기획 및 프론트</a:t>
            </a:r>
          </a:p>
        </p:txBody>
      </p:sp>
      <p:sp>
        <p:nvSpPr>
          <p:cNvPr id="2" name="Shape 0"/>
          <p:cNvSpPr/>
          <p:nvPr/>
        </p:nvSpPr>
        <p:spPr>
          <a:xfrm>
            <a:off x="6904" y="-93703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571500" y="9867900"/>
            <a:ext cx="14630400" cy="82296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15892DA-2895-1E65-5E51-3D9298387B84}"/>
              </a:ext>
            </a:extLst>
          </p:cNvPr>
          <p:cNvGrpSpPr/>
          <p:nvPr/>
        </p:nvGrpSpPr>
        <p:grpSpPr>
          <a:xfrm>
            <a:off x="737413" y="601592"/>
            <a:ext cx="6172200" cy="1175802"/>
            <a:chOff x="864037" y="2152410"/>
            <a:chExt cx="6172200" cy="1175802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E265D0EA-CB63-328B-B9CE-D1B67163E40A}"/>
                </a:ext>
              </a:extLst>
            </p:cNvPr>
            <p:cNvSpPr/>
            <p:nvPr/>
          </p:nvSpPr>
          <p:spPr>
            <a:xfrm>
              <a:off x="864038" y="2152410"/>
              <a:ext cx="3441262" cy="117580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 2"/>
            <p:cNvSpPr/>
            <p:nvPr/>
          </p:nvSpPr>
          <p:spPr>
            <a:xfrm>
              <a:off x="864037" y="2314218"/>
              <a:ext cx="6172200" cy="771525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6075"/>
                </a:lnSpc>
                <a:buNone/>
              </a:pPr>
              <a:r>
                <a:rPr lang="en-US" sz="4860" b="1" dirty="0">
                  <a:solidFill>
                    <a:srgbClr val="000000"/>
                  </a:solidFill>
                  <a:latin typeface="Fraunces" pitchFamily="34" charset="0"/>
                  <a:ea typeface="Fraunces" pitchFamily="34" charset="-122"/>
                  <a:cs typeface="Fraunces" pitchFamily="34" charset="-120"/>
                </a:rPr>
                <a:t>사용자 타겟</a:t>
              </a:r>
              <a:endParaRPr lang="en-US" sz="4860" dirty="0"/>
            </a:p>
          </p:txBody>
        </p:sp>
      </p:grp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1701390-8004-8B9C-9360-98E4836BA40C}"/>
              </a:ext>
            </a:extLst>
          </p:cNvPr>
          <p:cNvSpPr/>
          <p:nvPr/>
        </p:nvSpPr>
        <p:spPr>
          <a:xfrm>
            <a:off x="9130991" y="2954297"/>
            <a:ext cx="5044857" cy="38671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750A1D4-57B4-FF44-EA95-BB79CF986E49}"/>
              </a:ext>
            </a:extLst>
          </p:cNvPr>
          <p:cNvGrpSpPr/>
          <p:nvPr/>
        </p:nvGrpSpPr>
        <p:grpSpPr>
          <a:xfrm>
            <a:off x="9704008" y="3719751"/>
            <a:ext cx="3898821" cy="2126218"/>
            <a:chOff x="21006554" y="3667363"/>
            <a:chExt cx="3898821" cy="2126218"/>
          </a:xfrm>
        </p:grpSpPr>
        <p:sp>
          <p:nvSpPr>
            <p:cNvPr id="13" name="Text 11"/>
            <p:cNvSpPr/>
            <p:nvPr/>
          </p:nvSpPr>
          <p:spPr>
            <a:xfrm>
              <a:off x="21006554" y="3667363"/>
              <a:ext cx="3086100" cy="385763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038"/>
                </a:lnSpc>
                <a:buNone/>
              </a:pPr>
              <a:r>
                <a:rPr lang="en-US" sz="2430" b="1" dirty="0">
                  <a:solidFill>
                    <a:srgbClr val="000000"/>
                  </a:solidFill>
                  <a:latin typeface="Fraunces" pitchFamily="34" charset="0"/>
                  <a:ea typeface="Fraunces" pitchFamily="34" charset="-122"/>
                  <a:cs typeface="Fraunces" pitchFamily="34" charset="-120"/>
                </a:rPr>
                <a:t>청년</a:t>
              </a:r>
              <a:endParaRPr lang="en-US" sz="2430" dirty="0"/>
            </a:p>
          </p:txBody>
        </p:sp>
        <p:sp>
          <p:nvSpPr>
            <p:cNvPr id="14" name="Text 12"/>
            <p:cNvSpPr/>
            <p:nvPr/>
          </p:nvSpPr>
          <p:spPr>
            <a:xfrm>
              <a:off x="21006554" y="4299942"/>
              <a:ext cx="3898821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3110"/>
                </a:lnSpc>
                <a:buNone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20-30대 농촌 유입 희망자</a:t>
              </a:r>
              <a:endParaRPr lang="en-US" sz="1944" dirty="0"/>
            </a:p>
          </p:txBody>
        </p:sp>
        <p:sp>
          <p:nvSpPr>
            <p:cNvPr id="15" name="Text 13"/>
            <p:cNvSpPr/>
            <p:nvPr/>
          </p:nvSpPr>
          <p:spPr>
            <a:xfrm>
              <a:off x="21401484" y="4917162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귀농을 고려하는 청년</a:t>
              </a:r>
              <a:endParaRPr lang="en-US" sz="1944" dirty="0"/>
            </a:p>
          </p:txBody>
        </p:sp>
        <p:sp>
          <p:nvSpPr>
            <p:cNvPr id="16" name="Text 14"/>
            <p:cNvSpPr/>
            <p:nvPr/>
          </p:nvSpPr>
          <p:spPr>
            <a:xfrm>
              <a:off x="21401484" y="5398532"/>
              <a:ext cx="3503890" cy="395049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342900" indent="-342900" algn="l">
                <a:lnSpc>
                  <a:spcPts val="3110"/>
                </a:lnSpc>
                <a:buSzPct val="100000"/>
                <a:buChar char="•"/>
              </a:pPr>
              <a:r>
                <a:rPr lang="en-US" sz="1944" dirty="0">
                  <a:solidFill>
                    <a:srgbClr val="000000"/>
                  </a:solidFill>
                  <a:latin typeface="Nobile" pitchFamily="34" charset="0"/>
                  <a:ea typeface="Nobile" pitchFamily="34" charset="-122"/>
                  <a:cs typeface="Nobile" pitchFamily="34" charset="-120"/>
                </a:rPr>
                <a:t>농업 창업에 관심 있는 청년</a:t>
              </a:r>
              <a:endParaRPr lang="en-US" sz="1944" dirty="0"/>
            </a:p>
          </p:txBody>
        </p:sp>
      </p:grpSp>
    </p:spTree>
    <p:extLst>
      <p:ext uri="{BB962C8B-B14F-4D97-AF65-F5344CB8AC3E}">
        <p14:creationId xmlns:p14="http://schemas.microsoft.com/office/powerpoint/2010/main" val="137336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64037" y="199786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주요 기능</a:t>
            </a:r>
            <a:endParaRPr lang="en-US" sz="4860" dirty="0"/>
          </a:p>
        </p:txBody>
      </p:sp>
      <p:sp>
        <p:nvSpPr>
          <p:cNvPr id="7" name="Shape 4"/>
          <p:cNvSpPr/>
          <p:nvPr/>
        </p:nvSpPr>
        <p:spPr>
          <a:xfrm>
            <a:off x="864037" y="3139678"/>
            <a:ext cx="6327815" cy="142255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1110853" y="338649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농업 체험 예약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1110853" y="3920371"/>
            <a:ext cx="583418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다양한 농촌 활동 체험 기회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7438668" y="3139678"/>
            <a:ext cx="6327815" cy="142255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7685484" y="338649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자원봉사 신청</a:t>
            </a:r>
            <a:endParaRPr lang="en-US" sz="2430" dirty="0"/>
          </a:p>
        </p:txBody>
      </p:sp>
      <p:sp>
        <p:nvSpPr>
          <p:cNvPr id="12" name="Text 9"/>
          <p:cNvSpPr/>
          <p:nvPr/>
        </p:nvSpPr>
        <p:spPr>
          <a:xfrm>
            <a:off x="7685484" y="3920371"/>
            <a:ext cx="583418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지역사회 기여 활동 참여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864037" y="4809053"/>
            <a:ext cx="6327815" cy="142255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4" name="Text 11"/>
          <p:cNvSpPr/>
          <p:nvPr/>
        </p:nvSpPr>
        <p:spPr>
          <a:xfrm>
            <a:off x="1110853" y="505587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/>
              <a:t>AI </a:t>
            </a:r>
            <a:r>
              <a:rPr lang="ko-KR" altLang="en-US" sz="2430" dirty="0"/>
              <a:t>분석</a:t>
            </a:r>
            <a:endParaRPr lang="en-US" sz="2430" dirty="0"/>
          </a:p>
        </p:txBody>
      </p:sp>
      <p:sp>
        <p:nvSpPr>
          <p:cNvPr id="15" name="Text 12"/>
          <p:cNvSpPr/>
          <p:nvPr/>
        </p:nvSpPr>
        <p:spPr>
          <a:xfrm>
            <a:off x="1110853" y="5589746"/>
            <a:ext cx="583418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날짜를 분석하여 체험하기 좋은 날짜 추천</a:t>
            </a:r>
            <a:endParaRPr lang="en-US" sz="1944" dirty="0"/>
          </a:p>
        </p:txBody>
      </p:sp>
      <p:sp>
        <p:nvSpPr>
          <p:cNvPr id="16" name="Shape 13"/>
          <p:cNvSpPr/>
          <p:nvPr/>
        </p:nvSpPr>
        <p:spPr>
          <a:xfrm>
            <a:off x="7438668" y="4809053"/>
            <a:ext cx="6327815" cy="142255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7685484" y="505587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커뮤니티 소통</a:t>
            </a:r>
            <a:endParaRPr lang="en-US" sz="2430" dirty="0"/>
          </a:p>
        </p:txBody>
      </p:sp>
      <p:sp>
        <p:nvSpPr>
          <p:cNvPr id="18" name="Text 15"/>
          <p:cNvSpPr/>
          <p:nvPr/>
        </p:nvSpPr>
        <p:spPr>
          <a:xfrm>
            <a:off x="7685484" y="5589746"/>
            <a:ext cx="583418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참여자 간 정보 교류</a:t>
            </a:r>
            <a:endParaRPr lang="en-US" sz="194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864037" y="207954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농업 체험 예약</a:t>
            </a:r>
            <a:endParaRPr lang="en-US" sz="486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221355"/>
            <a:ext cx="3225522" cy="987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10853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 err="1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체험</a:t>
            </a: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</a:t>
            </a:r>
            <a:r>
              <a:rPr lang="en-US" sz="2430" b="1" dirty="0" err="1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선택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110853" y="5113020"/>
            <a:ext cx="27318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다양한 </a:t>
            </a:r>
            <a:r>
              <a:rPr lang="en-US" sz="1944" dirty="0" err="1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농업</a:t>
            </a: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944" dirty="0" err="1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활동</a:t>
            </a: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중 </a:t>
            </a:r>
            <a:r>
              <a:rPr lang="en-US" sz="1944" dirty="0" err="1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선택</a:t>
            </a:r>
            <a:endParaRPr lang="en-US" sz="1944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559" y="3221355"/>
            <a:ext cx="3225641" cy="98750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336375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날짜 지정</a:t>
            </a:r>
            <a:endParaRPr lang="en-US" sz="2430" dirty="0"/>
          </a:p>
        </p:txBody>
      </p:sp>
      <p:sp>
        <p:nvSpPr>
          <p:cNvPr id="12" name="Text 7"/>
          <p:cNvSpPr/>
          <p:nvPr/>
        </p:nvSpPr>
        <p:spPr>
          <a:xfrm>
            <a:off x="4336375" y="5113020"/>
            <a:ext cx="2732008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원하는 날짜와 시간 선택</a:t>
            </a:r>
            <a:endParaRPr lang="en-US" sz="1944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221355"/>
            <a:ext cx="3225522" cy="98750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62017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정보 입력</a:t>
            </a:r>
            <a:endParaRPr lang="en-US" sz="2430" dirty="0"/>
          </a:p>
        </p:txBody>
      </p:sp>
      <p:sp>
        <p:nvSpPr>
          <p:cNvPr id="15" name="Text 9"/>
          <p:cNvSpPr/>
          <p:nvPr/>
        </p:nvSpPr>
        <p:spPr>
          <a:xfrm>
            <a:off x="7562017" y="5113020"/>
            <a:ext cx="273188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참가자 정보 및 요구사항 입력</a:t>
            </a:r>
            <a:endParaRPr lang="en-US" sz="1944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40722" y="3221355"/>
            <a:ext cx="3225641" cy="98750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0787539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결제</a:t>
            </a:r>
            <a:endParaRPr lang="en-US" sz="2430" dirty="0"/>
          </a:p>
        </p:txBody>
      </p:sp>
      <p:sp>
        <p:nvSpPr>
          <p:cNvPr id="18" name="Text 11"/>
          <p:cNvSpPr/>
          <p:nvPr/>
        </p:nvSpPr>
        <p:spPr>
          <a:xfrm>
            <a:off x="10787539" y="5113020"/>
            <a:ext cx="2732008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안전한 온라인 결제 진행</a:t>
            </a:r>
            <a:endParaRPr lang="en-US" sz="1944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64037" y="207954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ko-KR" altLang="en-US" sz="4860" b="1" dirty="0">
                <a:solidFill>
                  <a:srgbClr val="FFFFFF"/>
                </a:solidFill>
                <a:latin typeface="Fraunces" pitchFamily="34" charset="0"/>
              </a:rPr>
              <a:t>자원봉사 신청</a:t>
            </a:r>
            <a:endParaRPr lang="en-US" sz="486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221355"/>
            <a:ext cx="3225522" cy="987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10853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봉사 활동</a:t>
            </a: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 선택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110853" y="5113020"/>
            <a:ext cx="27318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 err="1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다양한</a:t>
            </a: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봉사</a:t>
            </a: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활동 중 선택</a:t>
            </a:r>
            <a:endParaRPr lang="en-US" sz="1944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559" y="3221355"/>
            <a:ext cx="3225641" cy="98750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336375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날짜 지정</a:t>
            </a:r>
            <a:endParaRPr lang="en-US" sz="2430" dirty="0"/>
          </a:p>
        </p:txBody>
      </p:sp>
      <p:sp>
        <p:nvSpPr>
          <p:cNvPr id="12" name="Text 7"/>
          <p:cNvSpPr/>
          <p:nvPr/>
        </p:nvSpPr>
        <p:spPr>
          <a:xfrm>
            <a:off x="4336375" y="5113020"/>
            <a:ext cx="2732008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원하는 날짜와 시간 선택</a:t>
            </a:r>
            <a:endParaRPr lang="en-US" sz="1944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221355"/>
            <a:ext cx="3225522" cy="98750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62017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정보 입력</a:t>
            </a:r>
            <a:endParaRPr lang="en-US" sz="2430" dirty="0"/>
          </a:p>
        </p:txBody>
      </p:sp>
      <p:sp>
        <p:nvSpPr>
          <p:cNvPr id="15" name="Text 9"/>
          <p:cNvSpPr/>
          <p:nvPr/>
        </p:nvSpPr>
        <p:spPr>
          <a:xfrm>
            <a:off x="7562017" y="5113020"/>
            <a:ext cx="273188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 err="1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참가자</a:t>
            </a:r>
            <a:r>
              <a:rPr 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944" dirty="0" err="1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정보</a:t>
            </a:r>
            <a:endParaRPr lang="en-US" sz="1944" dirty="0"/>
          </a:p>
        </p:txBody>
      </p:sp>
      <p:sp>
        <p:nvSpPr>
          <p:cNvPr id="17" name="Text 10"/>
          <p:cNvSpPr/>
          <p:nvPr/>
        </p:nvSpPr>
        <p:spPr>
          <a:xfrm>
            <a:off x="10787539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8" name="Text 11"/>
          <p:cNvSpPr/>
          <p:nvPr/>
        </p:nvSpPr>
        <p:spPr>
          <a:xfrm>
            <a:off x="10787539" y="5113020"/>
            <a:ext cx="2732008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endParaRPr lang="en-US" sz="1944" dirty="0"/>
          </a:p>
        </p:txBody>
      </p:sp>
    </p:spTree>
    <p:extLst>
      <p:ext uri="{BB962C8B-B14F-4D97-AF65-F5344CB8AC3E}">
        <p14:creationId xmlns:p14="http://schemas.microsoft.com/office/powerpoint/2010/main" val="32983757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346</Words>
  <Application>Microsoft Office PowerPoint</Application>
  <PresentationFormat>사용자 지정</PresentationFormat>
  <Paragraphs>118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Fraunces</vt:lpstr>
      <vt:lpstr>HY헤드라인M</vt:lpstr>
      <vt:lpstr>Nobile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jonadan0209@gbsw.gyo6.net</cp:lastModifiedBy>
  <cp:revision>13</cp:revision>
  <dcterms:created xsi:type="dcterms:W3CDTF">2024-08-24T01:47:57Z</dcterms:created>
  <dcterms:modified xsi:type="dcterms:W3CDTF">2024-08-26T01:34:00Z</dcterms:modified>
</cp:coreProperties>
</file>